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8288000" cy="10287000"/>
  <p:notesSz cx="6858000" cy="9144000"/>
  <p:embeddedFontLst>
    <p:embeddedFont>
      <p:font typeface="DIN Arabic Bold" panose="020B0604020202020204" charset="-78"/>
      <p:regular r:id="rId16"/>
    </p:embeddedFont>
    <p:embeddedFont>
      <p:font typeface="Helvetica Bold" panose="020B0604020202020204" charset="-94"/>
      <p:regular r:id="rId17"/>
    </p:embeddedFont>
    <p:embeddedFont>
      <p:font typeface="Times New Roman Condensed" panose="020B0604020202020204" charset="-94"/>
      <p:regular r:id="rId18"/>
    </p:embeddedFont>
    <p:embeddedFont>
      <p:font typeface="Times New Roman Condensed Bold" panose="020B0604020202020204" charset="-94"/>
      <p:regular r:id="rId19"/>
    </p:embeddedFont>
  </p:embeddedFontLst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5" d="100"/>
          <a:sy n="55" d="100"/>
        </p:scale>
        <p:origin x="658" y="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2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6" Type="http://schemas.openxmlformats.org/officeDocument/2006/relationships/image" Target="../media/image5.png"/><Relationship Id="rId5" Type="http://schemas.openxmlformats.org/officeDocument/2006/relationships/image" Target="../media/image7.jpeg"/><Relationship Id="rId4" Type="http://schemas.openxmlformats.org/officeDocument/2006/relationships/image" Target="../media/image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44000" y="9448108"/>
            <a:ext cx="9526454" cy="838892"/>
            <a:chOff x="0" y="0"/>
            <a:chExt cx="5457750" cy="48060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57750" cy="480605"/>
            </a:xfrm>
            <a:custGeom>
              <a:avLst/>
              <a:gdLst/>
              <a:ahLst/>
              <a:cxnLst/>
              <a:rect l="l" t="t" r="r" b="b"/>
              <a:pathLst>
                <a:path w="5457750" h="480605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 b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5. Ünite / Kutsal Mekanlar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8700" y="700702"/>
            <a:ext cx="16208064" cy="1362456"/>
            <a:chOff x="0" y="0"/>
            <a:chExt cx="21610753" cy="181660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753600" cy="1816608"/>
            </a:xfrm>
            <a:custGeom>
              <a:avLst/>
              <a:gdLst/>
              <a:ahLst/>
              <a:cxnLst/>
              <a:rect l="l" t="t" r="r" b="b"/>
              <a:pathLst>
                <a:path w="9753600" h="1816608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883824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883824" h="129076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3153825" cy="13547"/>
              </a:xfrm>
              <a:custGeom>
                <a:avLst/>
                <a:gdLst/>
                <a:ahLst/>
                <a:cxnLst/>
                <a:rect l="l" t="t" r="r" b="b"/>
                <a:pathLst>
                  <a:path w="3153825" h="13547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2366613" cy="12543"/>
              </a:xfrm>
              <a:custGeom>
                <a:avLst/>
                <a:gdLst/>
                <a:ahLst/>
                <a:cxnLst/>
                <a:rect l="l" t="t" r="r" b="b"/>
                <a:pathLst>
                  <a:path w="2366613" h="1254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167913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67913" h="129076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sp>
        <p:nvSpPr>
          <p:cNvPr id="37" name="Freeform 37"/>
          <p:cNvSpPr/>
          <p:nvPr/>
        </p:nvSpPr>
        <p:spPr>
          <a:xfrm>
            <a:off x="9527377" y="4480573"/>
            <a:ext cx="6104499" cy="4967536"/>
          </a:xfrm>
          <a:custGeom>
            <a:avLst/>
            <a:gdLst/>
            <a:ahLst/>
            <a:cxnLst/>
            <a:rect l="l" t="t" r="r" b="b"/>
            <a:pathLst>
              <a:path w="6104499" h="4967536">
                <a:moveTo>
                  <a:pt x="0" y="0"/>
                </a:moveTo>
                <a:lnTo>
                  <a:pt x="6104499" y="0"/>
                </a:lnTo>
                <a:lnTo>
                  <a:pt x="6104499" y="4967535"/>
                </a:lnTo>
                <a:lnTo>
                  <a:pt x="0" y="496753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38"/>
          <p:cNvSpPr/>
          <p:nvPr/>
        </p:nvSpPr>
        <p:spPr>
          <a:xfrm>
            <a:off x="2597136" y="2461347"/>
            <a:ext cx="1998625" cy="1683841"/>
          </a:xfrm>
          <a:custGeom>
            <a:avLst/>
            <a:gdLst/>
            <a:ahLst/>
            <a:cxnLst/>
            <a:rect l="l" t="t" r="r" b="b"/>
            <a:pathLst>
              <a:path w="1998625" h="1683841">
                <a:moveTo>
                  <a:pt x="0" y="0"/>
                </a:moveTo>
                <a:lnTo>
                  <a:pt x="1998625" y="0"/>
                </a:lnTo>
                <a:lnTo>
                  <a:pt x="1998625" y="1683841"/>
                </a:lnTo>
                <a:lnTo>
                  <a:pt x="0" y="168384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39" name="TextBox 39"/>
          <p:cNvSpPr txBox="1"/>
          <p:nvPr/>
        </p:nvSpPr>
        <p:spPr>
          <a:xfrm>
            <a:off x="13145745" y="1296205"/>
            <a:ext cx="2220779" cy="387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4170783" y="2721559"/>
            <a:ext cx="9946434" cy="17056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405"/>
              </a:lnSpc>
            </a:pPr>
            <a:r>
              <a:rPr lang="en-US" sz="9575" b="1">
                <a:solidFill>
                  <a:srgbClr val="000000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HIZLI VE BİLGİLİ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44000" y="9448108"/>
            <a:ext cx="9526454" cy="838892"/>
            <a:chOff x="0" y="0"/>
            <a:chExt cx="5457750" cy="48060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57750" cy="480605"/>
            </a:xfrm>
            <a:custGeom>
              <a:avLst/>
              <a:gdLst/>
              <a:ahLst/>
              <a:cxnLst/>
              <a:rect l="l" t="t" r="r" b="b"/>
              <a:pathLst>
                <a:path w="5457750" h="480605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</a:t>
              </a:r>
              <a:r>
                <a:rPr lang="en-US" sz="2499" b="1" dirty="0" err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Sınıf</a:t>
              </a: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 5. </a:t>
              </a:r>
              <a:r>
                <a:rPr lang="en-US" sz="2499" b="1" dirty="0" err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Ünite</a:t>
              </a: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 / </a:t>
              </a:r>
              <a:r>
                <a:rPr lang="tr-TR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Kutsal Mekanlar</a:t>
              </a:r>
              <a:endParaRPr lang="en-US" sz="2499" b="1" dirty="0">
                <a:solidFill>
                  <a:srgbClr val="FFFFFF"/>
                </a:solidFill>
                <a:latin typeface="Helvetica Bold"/>
                <a:ea typeface="Helvetica Bold"/>
                <a:cs typeface="Helvetica Bold"/>
                <a:sym typeface="Helvetica Bold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8700" y="700702"/>
            <a:ext cx="16208064" cy="1362456"/>
            <a:chOff x="0" y="0"/>
            <a:chExt cx="21610753" cy="181660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753600" cy="1816608"/>
            </a:xfrm>
            <a:custGeom>
              <a:avLst/>
              <a:gdLst/>
              <a:ahLst/>
              <a:cxnLst/>
              <a:rect l="l" t="t" r="r" b="b"/>
              <a:pathLst>
                <a:path w="9753600" h="1816608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883824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883824" h="129076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3153825" cy="13547"/>
              </a:xfrm>
              <a:custGeom>
                <a:avLst/>
                <a:gdLst/>
                <a:ahLst/>
                <a:cxnLst/>
                <a:rect l="l" t="t" r="r" b="b"/>
                <a:pathLst>
                  <a:path w="3153825" h="13547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2366613" cy="12543"/>
              </a:xfrm>
              <a:custGeom>
                <a:avLst/>
                <a:gdLst/>
                <a:ahLst/>
                <a:cxnLst/>
                <a:rect l="l" t="t" r="r" b="b"/>
                <a:pathLst>
                  <a:path w="2366613" h="1254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167913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67913" h="129076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sp>
        <p:nvSpPr>
          <p:cNvPr id="37" name="TextBox 37"/>
          <p:cNvSpPr txBox="1"/>
          <p:nvPr/>
        </p:nvSpPr>
        <p:spPr>
          <a:xfrm>
            <a:off x="3365904" y="1217780"/>
            <a:ext cx="2220779" cy="387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id="38" name="Freeform 38"/>
          <p:cNvSpPr/>
          <p:nvPr/>
        </p:nvSpPr>
        <p:spPr>
          <a:xfrm>
            <a:off x="12489196" y="5566436"/>
            <a:ext cx="4770104" cy="3881672"/>
          </a:xfrm>
          <a:custGeom>
            <a:avLst/>
            <a:gdLst/>
            <a:ahLst/>
            <a:cxnLst/>
            <a:rect l="l" t="t" r="r" b="b"/>
            <a:pathLst>
              <a:path w="4770104" h="3881672">
                <a:moveTo>
                  <a:pt x="0" y="0"/>
                </a:moveTo>
                <a:lnTo>
                  <a:pt x="4770104" y="0"/>
                </a:lnTo>
                <a:lnTo>
                  <a:pt x="4770104" y="3881672"/>
                </a:lnTo>
                <a:lnTo>
                  <a:pt x="0" y="388167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9" name="TextBox 39"/>
          <p:cNvSpPr txBox="1"/>
          <p:nvPr/>
        </p:nvSpPr>
        <p:spPr>
          <a:xfrm>
            <a:off x="5416502" y="4323519"/>
            <a:ext cx="7432461" cy="13256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345"/>
              </a:lnSpc>
              <a:spcBef>
                <a:spcPct val="0"/>
              </a:spcBef>
            </a:pPr>
            <a:r>
              <a:rPr lang="ar-EG" sz="6675" b="1">
                <a:solidFill>
                  <a:srgbClr val="000000"/>
                </a:solidFill>
                <a:latin typeface="DIN Arabic Bold"/>
                <a:ea typeface="DIN Arabic Bold"/>
                <a:cs typeface="DIN Arabic Bold"/>
                <a:sym typeface="DIN Arabic Bold"/>
                <a:rtl/>
              </a:rPr>
              <a:t>أَينَ تَقَعُ القُبَّةُ الصَّخرَةُ؟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44000" y="9448108"/>
            <a:ext cx="9526454" cy="838892"/>
            <a:chOff x="0" y="0"/>
            <a:chExt cx="5457750" cy="48060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57750" cy="480605"/>
            </a:xfrm>
            <a:custGeom>
              <a:avLst/>
              <a:gdLst/>
              <a:ahLst/>
              <a:cxnLst/>
              <a:rect l="l" t="t" r="r" b="b"/>
              <a:pathLst>
                <a:path w="5457750" h="480605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</a:t>
              </a:r>
              <a:r>
                <a:rPr lang="en-US" sz="2499" b="1" dirty="0" err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Sınıf</a:t>
              </a: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 5. </a:t>
              </a:r>
              <a:r>
                <a:rPr lang="en-US" sz="2499" b="1" dirty="0" err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Ünite</a:t>
              </a: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 / </a:t>
              </a:r>
              <a:r>
                <a:rPr lang="tr-TR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Kutsal Mekanlar</a:t>
              </a:r>
              <a:endParaRPr lang="en-US" sz="2499" b="1" dirty="0">
                <a:solidFill>
                  <a:srgbClr val="FFFFFF"/>
                </a:solidFill>
                <a:latin typeface="Helvetica Bold"/>
                <a:ea typeface="Helvetica Bold"/>
                <a:cs typeface="Helvetica Bold"/>
                <a:sym typeface="Helvetica Bold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8700" y="700702"/>
            <a:ext cx="16208064" cy="1362456"/>
            <a:chOff x="0" y="0"/>
            <a:chExt cx="21610753" cy="181660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753600" cy="1816608"/>
            </a:xfrm>
            <a:custGeom>
              <a:avLst/>
              <a:gdLst/>
              <a:ahLst/>
              <a:cxnLst/>
              <a:rect l="l" t="t" r="r" b="b"/>
              <a:pathLst>
                <a:path w="9753600" h="1816608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883824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883824" h="129076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3153825" cy="13547"/>
              </a:xfrm>
              <a:custGeom>
                <a:avLst/>
                <a:gdLst/>
                <a:ahLst/>
                <a:cxnLst/>
                <a:rect l="l" t="t" r="r" b="b"/>
                <a:pathLst>
                  <a:path w="3153825" h="13547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2366613" cy="12543"/>
              </a:xfrm>
              <a:custGeom>
                <a:avLst/>
                <a:gdLst/>
                <a:ahLst/>
                <a:cxnLst/>
                <a:rect l="l" t="t" r="r" b="b"/>
                <a:pathLst>
                  <a:path w="2366613" h="1254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167913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67913" h="129076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sp>
        <p:nvSpPr>
          <p:cNvPr id="37" name="TextBox 37"/>
          <p:cNvSpPr txBox="1"/>
          <p:nvPr/>
        </p:nvSpPr>
        <p:spPr>
          <a:xfrm>
            <a:off x="6488739" y="4323519"/>
            <a:ext cx="5310523" cy="13256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345"/>
              </a:lnSpc>
              <a:spcBef>
                <a:spcPct val="0"/>
              </a:spcBef>
            </a:pPr>
            <a:r>
              <a:rPr lang="ar-EG" sz="6675" b="1">
                <a:solidFill>
                  <a:srgbClr val="000000"/>
                </a:solidFill>
                <a:latin typeface="DIN Arabic Bold"/>
                <a:ea typeface="DIN Arabic Bold"/>
                <a:cs typeface="DIN Arabic Bold"/>
                <a:sym typeface="DIN Arabic Bold"/>
                <a:rtl/>
              </a:rPr>
              <a:t>تَقَعُ فِي القُدسِ.</a:t>
            </a:r>
          </a:p>
        </p:txBody>
      </p:sp>
      <p:sp>
        <p:nvSpPr>
          <p:cNvPr id="38" name="Freeform 38"/>
          <p:cNvSpPr/>
          <p:nvPr/>
        </p:nvSpPr>
        <p:spPr>
          <a:xfrm>
            <a:off x="11668968" y="5486833"/>
            <a:ext cx="4476519" cy="3771467"/>
          </a:xfrm>
          <a:custGeom>
            <a:avLst/>
            <a:gdLst/>
            <a:ahLst/>
            <a:cxnLst/>
            <a:rect l="l" t="t" r="r" b="b"/>
            <a:pathLst>
              <a:path w="4476519" h="3771467">
                <a:moveTo>
                  <a:pt x="0" y="0"/>
                </a:moveTo>
                <a:lnTo>
                  <a:pt x="4476519" y="0"/>
                </a:lnTo>
                <a:lnTo>
                  <a:pt x="4476519" y="3771467"/>
                </a:lnTo>
                <a:lnTo>
                  <a:pt x="0" y="377146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9" name="TextBox 39"/>
          <p:cNvSpPr txBox="1"/>
          <p:nvPr/>
        </p:nvSpPr>
        <p:spPr>
          <a:xfrm>
            <a:off x="3365904" y="1217780"/>
            <a:ext cx="2220779" cy="387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44000" y="9448108"/>
            <a:ext cx="9526454" cy="838892"/>
            <a:chOff x="0" y="0"/>
            <a:chExt cx="5457750" cy="48060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57750" cy="480605"/>
            </a:xfrm>
            <a:custGeom>
              <a:avLst/>
              <a:gdLst/>
              <a:ahLst/>
              <a:cxnLst/>
              <a:rect l="l" t="t" r="r" b="b"/>
              <a:pathLst>
                <a:path w="5457750" h="480605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</a:t>
              </a:r>
              <a:r>
                <a:rPr lang="en-US" sz="2499" b="1" dirty="0" err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Sınıf</a:t>
              </a: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 5. </a:t>
              </a:r>
              <a:r>
                <a:rPr lang="en-US" sz="2499" b="1" dirty="0" err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Ünite</a:t>
              </a: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 / </a:t>
              </a:r>
              <a:r>
                <a:rPr lang="tr-TR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Kutsal Mekanlar</a:t>
              </a:r>
              <a:endParaRPr lang="en-US" sz="2499" b="1" dirty="0">
                <a:solidFill>
                  <a:srgbClr val="FFFFFF"/>
                </a:solidFill>
                <a:latin typeface="Helvetica Bold"/>
                <a:ea typeface="Helvetica Bold"/>
                <a:cs typeface="Helvetica Bold"/>
                <a:sym typeface="Helvetica Bold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8700" y="700702"/>
            <a:ext cx="16208064" cy="1362456"/>
            <a:chOff x="0" y="0"/>
            <a:chExt cx="21610753" cy="181660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753600" cy="1816608"/>
            </a:xfrm>
            <a:custGeom>
              <a:avLst/>
              <a:gdLst/>
              <a:ahLst/>
              <a:cxnLst/>
              <a:rect l="l" t="t" r="r" b="b"/>
              <a:pathLst>
                <a:path w="9753600" h="1816608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883824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883824" h="129076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3153825" cy="13547"/>
              </a:xfrm>
              <a:custGeom>
                <a:avLst/>
                <a:gdLst/>
                <a:ahLst/>
                <a:cxnLst/>
                <a:rect l="l" t="t" r="r" b="b"/>
                <a:pathLst>
                  <a:path w="3153825" h="13547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2366613" cy="12543"/>
              </a:xfrm>
              <a:custGeom>
                <a:avLst/>
                <a:gdLst/>
                <a:ahLst/>
                <a:cxnLst/>
                <a:rect l="l" t="t" r="r" b="b"/>
                <a:pathLst>
                  <a:path w="2366613" h="1254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167913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67913" h="129076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sp>
        <p:nvSpPr>
          <p:cNvPr id="37" name="Freeform 37"/>
          <p:cNvSpPr/>
          <p:nvPr/>
        </p:nvSpPr>
        <p:spPr>
          <a:xfrm>
            <a:off x="12489196" y="5566436"/>
            <a:ext cx="4770104" cy="3881672"/>
          </a:xfrm>
          <a:custGeom>
            <a:avLst/>
            <a:gdLst/>
            <a:ahLst/>
            <a:cxnLst/>
            <a:rect l="l" t="t" r="r" b="b"/>
            <a:pathLst>
              <a:path w="4770104" h="3881672">
                <a:moveTo>
                  <a:pt x="0" y="0"/>
                </a:moveTo>
                <a:lnTo>
                  <a:pt x="4770104" y="0"/>
                </a:lnTo>
                <a:lnTo>
                  <a:pt x="4770104" y="3881672"/>
                </a:lnTo>
                <a:lnTo>
                  <a:pt x="0" y="388167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38"/>
          <p:cNvSpPr/>
          <p:nvPr/>
        </p:nvSpPr>
        <p:spPr>
          <a:xfrm>
            <a:off x="1028700" y="4800312"/>
            <a:ext cx="9314010" cy="4457988"/>
          </a:xfrm>
          <a:custGeom>
            <a:avLst/>
            <a:gdLst/>
            <a:ahLst/>
            <a:cxnLst/>
            <a:rect l="l" t="t" r="r" b="b"/>
            <a:pathLst>
              <a:path w="9314010" h="4457988">
                <a:moveTo>
                  <a:pt x="0" y="0"/>
                </a:moveTo>
                <a:lnTo>
                  <a:pt x="9314010" y="0"/>
                </a:lnTo>
                <a:lnTo>
                  <a:pt x="9314010" y="4457988"/>
                </a:lnTo>
                <a:lnTo>
                  <a:pt x="0" y="445798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39" name="TextBox 39"/>
          <p:cNvSpPr txBox="1"/>
          <p:nvPr/>
        </p:nvSpPr>
        <p:spPr>
          <a:xfrm>
            <a:off x="3365904" y="1217780"/>
            <a:ext cx="2220779" cy="387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5815616" y="3268432"/>
            <a:ext cx="6656769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9345"/>
              </a:lnSpc>
              <a:spcBef>
                <a:spcPct val="0"/>
              </a:spcBef>
            </a:pPr>
            <a:r>
              <a:rPr lang="ar-EG" sz="6675" b="1" dirty="0">
                <a:solidFill>
                  <a:srgbClr val="000000"/>
                </a:solidFill>
                <a:latin typeface="DIN Arabic Bold"/>
                <a:ea typeface="DIN Arabic Bold"/>
                <a:cs typeface="DIN Arabic Bold"/>
                <a:sym typeface="DIN Arabic Bold"/>
                <a:rtl/>
              </a:rPr>
              <a:t>مَا اِسمُ هَذَا الجَبَلِ؟</a:t>
            </a: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44000" y="9448108"/>
            <a:ext cx="9526454" cy="838892"/>
            <a:chOff x="0" y="0"/>
            <a:chExt cx="5457750" cy="48060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57750" cy="480605"/>
            </a:xfrm>
            <a:custGeom>
              <a:avLst/>
              <a:gdLst/>
              <a:ahLst/>
              <a:cxnLst/>
              <a:rect l="l" t="t" r="r" b="b"/>
              <a:pathLst>
                <a:path w="5457750" h="480605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 b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5. Ünite / Değerlerimiz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8700" y="700702"/>
            <a:ext cx="16208064" cy="1362456"/>
            <a:chOff x="0" y="0"/>
            <a:chExt cx="21610753" cy="181660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753600" cy="1816608"/>
            </a:xfrm>
            <a:custGeom>
              <a:avLst/>
              <a:gdLst/>
              <a:ahLst/>
              <a:cxnLst/>
              <a:rect l="l" t="t" r="r" b="b"/>
              <a:pathLst>
                <a:path w="9753600" h="1816608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883824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883824" h="129076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3153825" cy="13547"/>
              </a:xfrm>
              <a:custGeom>
                <a:avLst/>
                <a:gdLst/>
                <a:ahLst/>
                <a:cxnLst/>
                <a:rect l="l" t="t" r="r" b="b"/>
                <a:pathLst>
                  <a:path w="3153825" h="13547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2366613" cy="12543"/>
              </a:xfrm>
              <a:custGeom>
                <a:avLst/>
                <a:gdLst/>
                <a:ahLst/>
                <a:cxnLst/>
                <a:rect l="l" t="t" r="r" b="b"/>
                <a:pathLst>
                  <a:path w="2366613" h="1254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167913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67913" h="129076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sp>
        <p:nvSpPr>
          <p:cNvPr id="38" name="Freeform 38"/>
          <p:cNvSpPr/>
          <p:nvPr/>
        </p:nvSpPr>
        <p:spPr>
          <a:xfrm>
            <a:off x="1028700" y="4800312"/>
            <a:ext cx="9314010" cy="4457988"/>
          </a:xfrm>
          <a:custGeom>
            <a:avLst/>
            <a:gdLst/>
            <a:ahLst/>
            <a:cxnLst/>
            <a:rect l="l" t="t" r="r" b="b"/>
            <a:pathLst>
              <a:path w="9314010" h="4457988">
                <a:moveTo>
                  <a:pt x="0" y="0"/>
                </a:moveTo>
                <a:lnTo>
                  <a:pt x="9314010" y="0"/>
                </a:lnTo>
                <a:lnTo>
                  <a:pt x="9314010" y="4457988"/>
                </a:lnTo>
                <a:lnTo>
                  <a:pt x="0" y="445798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39" name="TextBox 39"/>
          <p:cNvSpPr txBox="1"/>
          <p:nvPr/>
        </p:nvSpPr>
        <p:spPr>
          <a:xfrm>
            <a:off x="3365904" y="1217780"/>
            <a:ext cx="2220779" cy="387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5992431" y="3268432"/>
            <a:ext cx="6303138" cy="11926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345"/>
              </a:lnSpc>
              <a:spcBef>
                <a:spcPct val="0"/>
              </a:spcBef>
            </a:pPr>
            <a:r>
              <a:rPr lang="ar-SA" sz="6675" b="1" dirty="0">
                <a:solidFill>
                  <a:srgbClr val="000000"/>
                </a:solidFill>
                <a:latin typeface="DIN Arabic Bold"/>
                <a:ea typeface="DIN Arabic Bold"/>
                <a:cs typeface="DIN Arabic Bold"/>
                <a:sym typeface="DIN Arabic Bold"/>
                <a:rtl/>
              </a:rPr>
              <a:t>جَبَلُ الرَّحمَةِ.</a:t>
            </a:r>
            <a:endParaRPr lang="ar-EG" sz="6675" b="1" dirty="0">
              <a:solidFill>
                <a:srgbClr val="000000"/>
              </a:solidFill>
              <a:latin typeface="DIN Arabic Bold"/>
              <a:ea typeface="DIN Arabic Bold"/>
              <a:cs typeface="DIN Arabic Bold"/>
              <a:sym typeface="DIN Arabic Bold"/>
              <a:rtl/>
            </a:endParaRPr>
          </a:p>
        </p:txBody>
      </p:sp>
      <p:sp>
        <p:nvSpPr>
          <p:cNvPr id="41" name="Freeform 38">
            <a:extLst>
              <a:ext uri="{FF2B5EF4-FFF2-40B4-BE49-F238E27FC236}">
                <a16:creationId xmlns:a16="http://schemas.microsoft.com/office/drawing/2014/main" id="{F99D3D1B-2275-112B-87BD-86F0AC0C799F}"/>
              </a:ext>
            </a:extLst>
          </p:cNvPr>
          <p:cNvSpPr/>
          <p:nvPr/>
        </p:nvSpPr>
        <p:spPr>
          <a:xfrm>
            <a:off x="11668968" y="5486833"/>
            <a:ext cx="4476519" cy="3771467"/>
          </a:xfrm>
          <a:custGeom>
            <a:avLst/>
            <a:gdLst/>
            <a:ahLst/>
            <a:cxnLst/>
            <a:rect l="l" t="t" r="r" b="b"/>
            <a:pathLst>
              <a:path w="4476519" h="3771467">
                <a:moveTo>
                  <a:pt x="0" y="0"/>
                </a:moveTo>
                <a:lnTo>
                  <a:pt x="4476519" y="0"/>
                </a:lnTo>
                <a:lnTo>
                  <a:pt x="4476519" y="3771467"/>
                </a:lnTo>
                <a:lnTo>
                  <a:pt x="0" y="377146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44000" y="9448108"/>
            <a:ext cx="9526454" cy="838892"/>
            <a:chOff x="0" y="0"/>
            <a:chExt cx="5457750" cy="48060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57750" cy="480605"/>
            </a:xfrm>
            <a:custGeom>
              <a:avLst/>
              <a:gdLst/>
              <a:ahLst/>
              <a:cxnLst/>
              <a:rect l="l" t="t" r="r" b="b"/>
              <a:pathLst>
                <a:path w="5457750" h="480605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</a:t>
              </a:r>
              <a:r>
                <a:rPr lang="en-US" sz="2499" b="1" dirty="0" err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Sınıf</a:t>
              </a: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 5. </a:t>
              </a:r>
              <a:r>
                <a:rPr lang="en-US" sz="2499" b="1" dirty="0" err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Ünite</a:t>
              </a: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 / </a:t>
              </a:r>
              <a:r>
                <a:rPr lang="tr-TR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Kutsal Mekanlar</a:t>
              </a:r>
              <a:endParaRPr lang="en-US" sz="2499" b="1" dirty="0">
                <a:solidFill>
                  <a:srgbClr val="FFFFFF"/>
                </a:solidFill>
                <a:latin typeface="Helvetica Bold"/>
                <a:ea typeface="Helvetica Bold"/>
                <a:cs typeface="Helvetica Bold"/>
                <a:sym typeface="Helvetica Bold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8700" y="700702"/>
            <a:ext cx="16208064" cy="1362456"/>
            <a:chOff x="0" y="0"/>
            <a:chExt cx="21610753" cy="181660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753600" cy="1816608"/>
            </a:xfrm>
            <a:custGeom>
              <a:avLst/>
              <a:gdLst/>
              <a:ahLst/>
              <a:cxnLst/>
              <a:rect l="l" t="t" r="r" b="b"/>
              <a:pathLst>
                <a:path w="9753600" h="1816608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883824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883824" h="129076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3153825" cy="13547"/>
              </a:xfrm>
              <a:custGeom>
                <a:avLst/>
                <a:gdLst/>
                <a:ahLst/>
                <a:cxnLst/>
                <a:rect l="l" t="t" r="r" b="b"/>
                <a:pathLst>
                  <a:path w="3153825" h="13547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2366613" cy="12543"/>
              </a:xfrm>
              <a:custGeom>
                <a:avLst/>
                <a:gdLst/>
                <a:ahLst/>
                <a:cxnLst/>
                <a:rect l="l" t="t" r="r" b="b"/>
                <a:pathLst>
                  <a:path w="2366613" h="1254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167913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67913" h="129076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sp>
        <p:nvSpPr>
          <p:cNvPr id="37" name="TextBox 37"/>
          <p:cNvSpPr txBox="1"/>
          <p:nvPr/>
        </p:nvSpPr>
        <p:spPr>
          <a:xfrm>
            <a:off x="4476293" y="4547195"/>
            <a:ext cx="8749899" cy="18635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7"/>
              </a:lnSpc>
              <a:spcBef>
                <a:spcPct val="0"/>
              </a:spcBef>
            </a:pPr>
            <a:r>
              <a:rPr lang="en-US" sz="3505" b="1">
                <a:solidFill>
                  <a:srgbClr val="000000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BU OYUNUN SORULARINI SINIF SEVİYESİNE GÖRE DÜZENLEYİP EKLEMELER YAPABİLİRSİNİZ.</a:t>
            </a:r>
          </a:p>
        </p:txBody>
      </p:sp>
      <p:sp>
        <p:nvSpPr>
          <p:cNvPr id="38" name="Freeform 38"/>
          <p:cNvSpPr/>
          <p:nvPr/>
        </p:nvSpPr>
        <p:spPr>
          <a:xfrm>
            <a:off x="11668968" y="5486833"/>
            <a:ext cx="4476519" cy="3771467"/>
          </a:xfrm>
          <a:custGeom>
            <a:avLst/>
            <a:gdLst/>
            <a:ahLst/>
            <a:cxnLst/>
            <a:rect l="l" t="t" r="r" b="b"/>
            <a:pathLst>
              <a:path w="4476519" h="3771467">
                <a:moveTo>
                  <a:pt x="0" y="0"/>
                </a:moveTo>
                <a:lnTo>
                  <a:pt x="4476519" y="0"/>
                </a:lnTo>
                <a:lnTo>
                  <a:pt x="4476519" y="3771467"/>
                </a:lnTo>
                <a:lnTo>
                  <a:pt x="0" y="377146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9" name="TextBox 39"/>
          <p:cNvSpPr txBox="1"/>
          <p:nvPr/>
        </p:nvSpPr>
        <p:spPr>
          <a:xfrm>
            <a:off x="3365904" y="1217780"/>
            <a:ext cx="2220779" cy="387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44000" y="9448108"/>
            <a:ext cx="9526454" cy="838892"/>
            <a:chOff x="0" y="0"/>
            <a:chExt cx="5457750" cy="48060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57750" cy="480605"/>
            </a:xfrm>
            <a:custGeom>
              <a:avLst/>
              <a:gdLst/>
              <a:ahLst/>
              <a:cxnLst/>
              <a:rect l="l" t="t" r="r" b="b"/>
              <a:pathLst>
                <a:path w="5457750" h="480605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</a:t>
              </a:r>
              <a:r>
                <a:rPr lang="en-US" sz="2499" b="1" dirty="0" err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Sınıf</a:t>
              </a: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 5. </a:t>
              </a:r>
              <a:r>
                <a:rPr lang="en-US" sz="2499" b="1" dirty="0" err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Ünite</a:t>
              </a: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 / </a:t>
              </a:r>
              <a:r>
                <a:rPr lang="tr-TR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Kutsal Mekanlar</a:t>
              </a:r>
              <a:endParaRPr lang="en-US" sz="2499" b="1" dirty="0">
                <a:solidFill>
                  <a:srgbClr val="FFFFFF"/>
                </a:solidFill>
                <a:latin typeface="Helvetica Bold"/>
                <a:ea typeface="Helvetica Bold"/>
                <a:cs typeface="Helvetica Bold"/>
                <a:sym typeface="Helvetica Bold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8700" y="700702"/>
            <a:ext cx="16208064" cy="1362456"/>
            <a:chOff x="0" y="0"/>
            <a:chExt cx="21610753" cy="181660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753600" cy="1816608"/>
            </a:xfrm>
            <a:custGeom>
              <a:avLst/>
              <a:gdLst/>
              <a:ahLst/>
              <a:cxnLst/>
              <a:rect l="l" t="t" r="r" b="b"/>
              <a:pathLst>
                <a:path w="9753600" h="1816608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883824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883824" h="129076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3153825" cy="13547"/>
              </a:xfrm>
              <a:custGeom>
                <a:avLst/>
                <a:gdLst/>
                <a:ahLst/>
                <a:cxnLst/>
                <a:rect l="l" t="t" r="r" b="b"/>
                <a:pathLst>
                  <a:path w="3153825" h="13547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2366613" cy="12543"/>
              </a:xfrm>
              <a:custGeom>
                <a:avLst/>
                <a:gdLst/>
                <a:ahLst/>
                <a:cxnLst/>
                <a:rect l="l" t="t" r="r" b="b"/>
                <a:pathLst>
                  <a:path w="2366613" h="1254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167913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67913" h="129076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sp>
        <p:nvSpPr>
          <p:cNvPr id="37" name="TextBox 37"/>
          <p:cNvSpPr txBox="1"/>
          <p:nvPr/>
        </p:nvSpPr>
        <p:spPr>
          <a:xfrm>
            <a:off x="3365904" y="1217780"/>
            <a:ext cx="2220779" cy="387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id="38" name="Freeform 38"/>
          <p:cNvSpPr/>
          <p:nvPr/>
        </p:nvSpPr>
        <p:spPr>
          <a:xfrm>
            <a:off x="12489196" y="5566436"/>
            <a:ext cx="4770104" cy="3881672"/>
          </a:xfrm>
          <a:custGeom>
            <a:avLst/>
            <a:gdLst/>
            <a:ahLst/>
            <a:cxnLst/>
            <a:rect l="l" t="t" r="r" b="b"/>
            <a:pathLst>
              <a:path w="4770104" h="3881672">
                <a:moveTo>
                  <a:pt x="0" y="0"/>
                </a:moveTo>
                <a:lnTo>
                  <a:pt x="4770104" y="0"/>
                </a:lnTo>
                <a:lnTo>
                  <a:pt x="4770104" y="3881672"/>
                </a:lnTo>
                <a:lnTo>
                  <a:pt x="0" y="388167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9" name="TextBox 39"/>
          <p:cNvSpPr txBox="1"/>
          <p:nvPr/>
        </p:nvSpPr>
        <p:spPr>
          <a:xfrm>
            <a:off x="5316985" y="4323519"/>
            <a:ext cx="7654030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9345"/>
              </a:lnSpc>
              <a:spcBef>
                <a:spcPct val="0"/>
              </a:spcBef>
            </a:pPr>
            <a:r>
              <a:rPr lang="ar-EG" sz="6675" b="1" dirty="0">
                <a:solidFill>
                  <a:srgbClr val="000000"/>
                </a:solidFill>
                <a:latin typeface="DIN Arabic Bold"/>
                <a:ea typeface="DIN Arabic Bold"/>
                <a:cs typeface="DIN Arabic Bold"/>
                <a:sym typeface="DIN Arabic Bold"/>
                <a:rtl/>
              </a:rPr>
              <a:t>أَيْنَ وُلِدَ النَّبِيُّ (ص)؟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44000" y="9448108"/>
            <a:ext cx="9526454" cy="838892"/>
            <a:chOff x="0" y="0"/>
            <a:chExt cx="5457750" cy="48060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57750" cy="480605"/>
            </a:xfrm>
            <a:custGeom>
              <a:avLst/>
              <a:gdLst/>
              <a:ahLst/>
              <a:cxnLst/>
              <a:rect l="l" t="t" r="r" b="b"/>
              <a:pathLst>
                <a:path w="5457750" h="480605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 b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5. Ünite / Değerlerimiz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8700" y="700702"/>
            <a:ext cx="16208064" cy="1362456"/>
            <a:chOff x="0" y="0"/>
            <a:chExt cx="21610753" cy="181660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753600" cy="1816608"/>
            </a:xfrm>
            <a:custGeom>
              <a:avLst/>
              <a:gdLst/>
              <a:ahLst/>
              <a:cxnLst/>
              <a:rect l="l" t="t" r="r" b="b"/>
              <a:pathLst>
                <a:path w="9753600" h="1816608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883824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883824" h="129076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3153825" cy="13547"/>
              </a:xfrm>
              <a:custGeom>
                <a:avLst/>
                <a:gdLst/>
                <a:ahLst/>
                <a:cxnLst/>
                <a:rect l="l" t="t" r="r" b="b"/>
                <a:pathLst>
                  <a:path w="3153825" h="13547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2366613" cy="12543"/>
              </a:xfrm>
              <a:custGeom>
                <a:avLst/>
                <a:gdLst/>
                <a:ahLst/>
                <a:cxnLst/>
                <a:rect l="l" t="t" r="r" b="b"/>
                <a:pathLst>
                  <a:path w="2366613" h="1254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167913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67913" h="129076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sp>
        <p:nvSpPr>
          <p:cNvPr id="37" name="TextBox 37"/>
          <p:cNvSpPr txBox="1"/>
          <p:nvPr/>
        </p:nvSpPr>
        <p:spPr>
          <a:xfrm>
            <a:off x="4755126" y="4323519"/>
            <a:ext cx="8777748" cy="13256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345"/>
              </a:lnSpc>
              <a:spcBef>
                <a:spcPct val="0"/>
              </a:spcBef>
            </a:pPr>
            <a:r>
              <a:rPr lang="ar-EG" sz="6675" b="1">
                <a:solidFill>
                  <a:srgbClr val="000000"/>
                </a:solidFill>
                <a:latin typeface="DIN Arabic Bold"/>
                <a:ea typeface="DIN Arabic Bold"/>
                <a:cs typeface="DIN Arabic Bold"/>
                <a:sym typeface="DIN Arabic Bold"/>
                <a:rtl/>
              </a:rPr>
              <a:t>وُلِدَ النَّبِيُّ فِي مَكَّةَ المُكَرَّمَةِ.</a:t>
            </a:r>
          </a:p>
        </p:txBody>
      </p:sp>
      <p:sp>
        <p:nvSpPr>
          <p:cNvPr id="38" name="Freeform 38"/>
          <p:cNvSpPr/>
          <p:nvPr/>
        </p:nvSpPr>
        <p:spPr>
          <a:xfrm>
            <a:off x="11668968" y="5486833"/>
            <a:ext cx="4476519" cy="3771467"/>
          </a:xfrm>
          <a:custGeom>
            <a:avLst/>
            <a:gdLst/>
            <a:ahLst/>
            <a:cxnLst/>
            <a:rect l="l" t="t" r="r" b="b"/>
            <a:pathLst>
              <a:path w="4476519" h="3771467">
                <a:moveTo>
                  <a:pt x="0" y="0"/>
                </a:moveTo>
                <a:lnTo>
                  <a:pt x="4476519" y="0"/>
                </a:lnTo>
                <a:lnTo>
                  <a:pt x="4476519" y="3771467"/>
                </a:lnTo>
                <a:lnTo>
                  <a:pt x="0" y="377146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9" name="TextBox 39"/>
          <p:cNvSpPr txBox="1"/>
          <p:nvPr/>
        </p:nvSpPr>
        <p:spPr>
          <a:xfrm>
            <a:off x="3365904" y="1217780"/>
            <a:ext cx="2220779" cy="387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44000" y="9448108"/>
            <a:ext cx="9526454" cy="838892"/>
            <a:chOff x="0" y="0"/>
            <a:chExt cx="5457750" cy="48060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57750" cy="480605"/>
            </a:xfrm>
            <a:custGeom>
              <a:avLst/>
              <a:gdLst/>
              <a:ahLst/>
              <a:cxnLst/>
              <a:rect l="l" t="t" r="r" b="b"/>
              <a:pathLst>
                <a:path w="5457750" h="480605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</a:t>
              </a:r>
              <a:r>
                <a:rPr lang="en-US" sz="2499" b="1" dirty="0" err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Sınıf</a:t>
              </a: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 5. </a:t>
              </a:r>
              <a:r>
                <a:rPr lang="en-US" sz="2499" b="1" dirty="0" err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Ünite</a:t>
              </a: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 / </a:t>
              </a:r>
              <a:r>
                <a:rPr lang="tr-TR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Kutsal Mekanlar</a:t>
              </a:r>
              <a:endParaRPr lang="en-US" sz="2499" b="1" dirty="0">
                <a:solidFill>
                  <a:srgbClr val="FFFFFF"/>
                </a:solidFill>
                <a:latin typeface="Helvetica Bold"/>
                <a:ea typeface="Helvetica Bold"/>
                <a:cs typeface="Helvetica Bold"/>
                <a:sym typeface="Helvetica Bold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8700" y="700702"/>
            <a:ext cx="16208064" cy="1362456"/>
            <a:chOff x="0" y="0"/>
            <a:chExt cx="21610753" cy="181660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753600" cy="1816608"/>
            </a:xfrm>
            <a:custGeom>
              <a:avLst/>
              <a:gdLst/>
              <a:ahLst/>
              <a:cxnLst/>
              <a:rect l="l" t="t" r="r" b="b"/>
              <a:pathLst>
                <a:path w="9753600" h="1816608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883824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883824" h="129076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3153825" cy="13547"/>
              </a:xfrm>
              <a:custGeom>
                <a:avLst/>
                <a:gdLst/>
                <a:ahLst/>
                <a:cxnLst/>
                <a:rect l="l" t="t" r="r" b="b"/>
                <a:pathLst>
                  <a:path w="3153825" h="13547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2366613" cy="12543"/>
              </a:xfrm>
              <a:custGeom>
                <a:avLst/>
                <a:gdLst/>
                <a:ahLst/>
                <a:cxnLst/>
                <a:rect l="l" t="t" r="r" b="b"/>
                <a:pathLst>
                  <a:path w="2366613" h="1254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167913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67913" h="129076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sp>
        <p:nvSpPr>
          <p:cNvPr id="37" name="TextBox 37"/>
          <p:cNvSpPr txBox="1"/>
          <p:nvPr/>
        </p:nvSpPr>
        <p:spPr>
          <a:xfrm>
            <a:off x="3365904" y="1217780"/>
            <a:ext cx="2220779" cy="387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id="38" name="Freeform 38"/>
          <p:cNvSpPr/>
          <p:nvPr/>
        </p:nvSpPr>
        <p:spPr>
          <a:xfrm>
            <a:off x="12489196" y="5566436"/>
            <a:ext cx="4770104" cy="3881672"/>
          </a:xfrm>
          <a:custGeom>
            <a:avLst/>
            <a:gdLst/>
            <a:ahLst/>
            <a:cxnLst/>
            <a:rect l="l" t="t" r="r" b="b"/>
            <a:pathLst>
              <a:path w="4770104" h="3881672">
                <a:moveTo>
                  <a:pt x="0" y="0"/>
                </a:moveTo>
                <a:lnTo>
                  <a:pt x="4770104" y="0"/>
                </a:lnTo>
                <a:lnTo>
                  <a:pt x="4770104" y="3881672"/>
                </a:lnTo>
                <a:lnTo>
                  <a:pt x="0" y="388167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9" name="TextBox 39"/>
          <p:cNvSpPr txBox="1"/>
          <p:nvPr/>
        </p:nvSpPr>
        <p:spPr>
          <a:xfrm>
            <a:off x="6549966" y="4323519"/>
            <a:ext cx="5188068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9345"/>
              </a:lnSpc>
              <a:spcBef>
                <a:spcPct val="0"/>
              </a:spcBef>
            </a:pPr>
            <a:r>
              <a:rPr lang="ar-EG" sz="6675" b="1" dirty="0">
                <a:solidFill>
                  <a:srgbClr val="000000"/>
                </a:solidFill>
                <a:latin typeface="DIN Arabic Bold"/>
                <a:ea typeface="DIN Arabic Bold"/>
                <a:cs typeface="DIN Arabic Bold"/>
                <a:sym typeface="DIN Arabic Bold"/>
                <a:rtl/>
              </a:rPr>
              <a:t>أَيْنَ تَقَعُ مَكَّةُ؟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44000" y="9448108"/>
            <a:ext cx="9526454" cy="838892"/>
            <a:chOff x="0" y="0"/>
            <a:chExt cx="5457750" cy="48060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57750" cy="480605"/>
            </a:xfrm>
            <a:custGeom>
              <a:avLst/>
              <a:gdLst/>
              <a:ahLst/>
              <a:cxnLst/>
              <a:rect l="l" t="t" r="r" b="b"/>
              <a:pathLst>
                <a:path w="5457750" h="480605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</a:t>
              </a:r>
              <a:r>
                <a:rPr lang="en-US" sz="2499" b="1" dirty="0" err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Sınıf</a:t>
              </a: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 5. </a:t>
              </a:r>
              <a:r>
                <a:rPr lang="en-US" sz="2499" b="1" dirty="0" err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Ünite</a:t>
              </a: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 / </a:t>
              </a:r>
              <a:r>
                <a:rPr lang="tr-TR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Kutsal Mekanlar</a:t>
              </a:r>
              <a:endParaRPr lang="en-US" sz="2499" b="1" dirty="0">
                <a:solidFill>
                  <a:srgbClr val="FFFFFF"/>
                </a:solidFill>
                <a:latin typeface="Helvetica Bold"/>
                <a:ea typeface="Helvetica Bold"/>
                <a:cs typeface="Helvetica Bold"/>
                <a:sym typeface="Helvetica Bold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8700" y="700702"/>
            <a:ext cx="16208064" cy="1362456"/>
            <a:chOff x="0" y="0"/>
            <a:chExt cx="21610753" cy="181660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753600" cy="1816608"/>
            </a:xfrm>
            <a:custGeom>
              <a:avLst/>
              <a:gdLst/>
              <a:ahLst/>
              <a:cxnLst/>
              <a:rect l="l" t="t" r="r" b="b"/>
              <a:pathLst>
                <a:path w="9753600" h="1816608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883824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883824" h="129076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3153825" cy="13547"/>
              </a:xfrm>
              <a:custGeom>
                <a:avLst/>
                <a:gdLst/>
                <a:ahLst/>
                <a:cxnLst/>
                <a:rect l="l" t="t" r="r" b="b"/>
                <a:pathLst>
                  <a:path w="3153825" h="13547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2366613" cy="12543"/>
              </a:xfrm>
              <a:custGeom>
                <a:avLst/>
                <a:gdLst/>
                <a:ahLst/>
                <a:cxnLst/>
                <a:rect l="l" t="t" r="r" b="b"/>
                <a:pathLst>
                  <a:path w="2366613" h="1254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167913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67913" h="129076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sp>
        <p:nvSpPr>
          <p:cNvPr id="37" name="TextBox 37"/>
          <p:cNvSpPr txBox="1"/>
          <p:nvPr/>
        </p:nvSpPr>
        <p:spPr>
          <a:xfrm>
            <a:off x="5289584" y="4323519"/>
            <a:ext cx="7708831" cy="13256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345"/>
              </a:lnSpc>
              <a:spcBef>
                <a:spcPct val="0"/>
              </a:spcBef>
            </a:pPr>
            <a:r>
              <a:rPr lang="ar-EG" sz="6675" b="1">
                <a:solidFill>
                  <a:srgbClr val="000000"/>
                </a:solidFill>
                <a:latin typeface="DIN Arabic Bold"/>
                <a:ea typeface="DIN Arabic Bold"/>
                <a:cs typeface="DIN Arabic Bold"/>
                <a:sym typeface="DIN Arabic Bold"/>
                <a:rtl/>
              </a:rPr>
              <a:t>تَقَعُ مَكَّةُ فِي السُّعُودِيَّةِ.</a:t>
            </a:r>
          </a:p>
        </p:txBody>
      </p:sp>
      <p:sp>
        <p:nvSpPr>
          <p:cNvPr id="38" name="Freeform 38"/>
          <p:cNvSpPr/>
          <p:nvPr/>
        </p:nvSpPr>
        <p:spPr>
          <a:xfrm>
            <a:off x="11668968" y="5486833"/>
            <a:ext cx="4476519" cy="3771467"/>
          </a:xfrm>
          <a:custGeom>
            <a:avLst/>
            <a:gdLst/>
            <a:ahLst/>
            <a:cxnLst/>
            <a:rect l="l" t="t" r="r" b="b"/>
            <a:pathLst>
              <a:path w="4476519" h="3771467">
                <a:moveTo>
                  <a:pt x="0" y="0"/>
                </a:moveTo>
                <a:lnTo>
                  <a:pt x="4476519" y="0"/>
                </a:lnTo>
                <a:lnTo>
                  <a:pt x="4476519" y="3771467"/>
                </a:lnTo>
                <a:lnTo>
                  <a:pt x="0" y="377146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9" name="TextBox 39"/>
          <p:cNvSpPr txBox="1"/>
          <p:nvPr/>
        </p:nvSpPr>
        <p:spPr>
          <a:xfrm>
            <a:off x="3365904" y="1217780"/>
            <a:ext cx="2220779" cy="387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44000" y="9448108"/>
            <a:ext cx="9526454" cy="838892"/>
            <a:chOff x="0" y="0"/>
            <a:chExt cx="5457750" cy="48060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57750" cy="480605"/>
            </a:xfrm>
            <a:custGeom>
              <a:avLst/>
              <a:gdLst/>
              <a:ahLst/>
              <a:cxnLst/>
              <a:rect l="l" t="t" r="r" b="b"/>
              <a:pathLst>
                <a:path w="5457750" h="480605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</a:t>
              </a:r>
              <a:r>
                <a:rPr lang="en-US" sz="2499" b="1" dirty="0" err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Sınıf</a:t>
              </a: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 5. </a:t>
              </a:r>
              <a:r>
                <a:rPr lang="en-US" sz="2499" b="1" dirty="0" err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Ünite</a:t>
              </a: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 / </a:t>
              </a:r>
              <a:r>
                <a:rPr lang="tr-TR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Kutsal Mekanlar</a:t>
              </a:r>
              <a:endParaRPr lang="en-US" sz="2499" b="1" dirty="0">
                <a:solidFill>
                  <a:srgbClr val="FFFFFF"/>
                </a:solidFill>
                <a:latin typeface="Helvetica Bold"/>
                <a:ea typeface="Helvetica Bold"/>
                <a:cs typeface="Helvetica Bold"/>
                <a:sym typeface="Helvetica Bold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8700" y="700702"/>
            <a:ext cx="16208064" cy="1362456"/>
            <a:chOff x="0" y="0"/>
            <a:chExt cx="21610753" cy="181660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753600" cy="1816608"/>
            </a:xfrm>
            <a:custGeom>
              <a:avLst/>
              <a:gdLst/>
              <a:ahLst/>
              <a:cxnLst/>
              <a:rect l="l" t="t" r="r" b="b"/>
              <a:pathLst>
                <a:path w="9753600" h="1816608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883824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883824" h="129076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3153825" cy="13547"/>
              </a:xfrm>
              <a:custGeom>
                <a:avLst/>
                <a:gdLst/>
                <a:ahLst/>
                <a:cxnLst/>
                <a:rect l="l" t="t" r="r" b="b"/>
                <a:pathLst>
                  <a:path w="3153825" h="13547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2366613" cy="12543"/>
              </a:xfrm>
              <a:custGeom>
                <a:avLst/>
                <a:gdLst/>
                <a:ahLst/>
                <a:cxnLst/>
                <a:rect l="l" t="t" r="r" b="b"/>
                <a:pathLst>
                  <a:path w="2366613" h="1254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167913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67913" h="129076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sp>
        <p:nvSpPr>
          <p:cNvPr id="37" name="TextBox 37"/>
          <p:cNvSpPr txBox="1"/>
          <p:nvPr/>
        </p:nvSpPr>
        <p:spPr>
          <a:xfrm>
            <a:off x="3365904" y="1217780"/>
            <a:ext cx="2220779" cy="387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id="38" name="Freeform 38"/>
          <p:cNvSpPr/>
          <p:nvPr/>
        </p:nvSpPr>
        <p:spPr>
          <a:xfrm>
            <a:off x="12489196" y="5566436"/>
            <a:ext cx="4770104" cy="3881672"/>
          </a:xfrm>
          <a:custGeom>
            <a:avLst/>
            <a:gdLst/>
            <a:ahLst/>
            <a:cxnLst/>
            <a:rect l="l" t="t" r="r" b="b"/>
            <a:pathLst>
              <a:path w="4770104" h="3881672">
                <a:moveTo>
                  <a:pt x="0" y="0"/>
                </a:moveTo>
                <a:lnTo>
                  <a:pt x="4770104" y="0"/>
                </a:lnTo>
                <a:lnTo>
                  <a:pt x="4770104" y="3881672"/>
                </a:lnTo>
                <a:lnTo>
                  <a:pt x="0" y="388167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9" name="TextBox 39"/>
          <p:cNvSpPr txBox="1"/>
          <p:nvPr/>
        </p:nvSpPr>
        <p:spPr>
          <a:xfrm>
            <a:off x="4131508" y="4323519"/>
            <a:ext cx="10024983" cy="13256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345"/>
              </a:lnSpc>
              <a:spcBef>
                <a:spcPct val="0"/>
              </a:spcBef>
            </a:pPr>
            <a:r>
              <a:rPr lang="ar-EG" sz="6675" b="1">
                <a:solidFill>
                  <a:srgbClr val="000000"/>
                </a:solidFill>
                <a:latin typeface="DIN Arabic Bold"/>
                <a:ea typeface="DIN Arabic Bold"/>
                <a:cs typeface="DIN Arabic Bold"/>
                <a:sym typeface="DIN Arabic Bold"/>
                <a:rtl/>
              </a:rPr>
              <a:t>هَل غَارُ حِرَاء فِي جَبَلِ الرَّحمَةِ؟</a:t>
            </a: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44000" y="9448108"/>
            <a:ext cx="9526454" cy="838892"/>
            <a:chOff x="0" y="0"/>
            <a:chExt cx="5457750" cy="48060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57750" cy="480605"/>
            </a:xfrm>
            <a:custGeom>
              <a:avLst/>
              <a:gdLst/>
              <a:ahLst/>
              <a:cxnLst/>
              <a:rect l="l" t="t" r="r" b="b"/>
              <a:pathLst>
                <a:path w="5457750" h="480605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</a:t>
              </a:r>
              <a:r>
                <a:rPr lang="en-US" sz="2499" b="1" dirty="0" err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Sınıf</a:t>
              </a: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 5. </a:t>
              </a:r>
              <a:r>
                <a:rPr lang="en-US" sz="2499" b="1" dirty="0" err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Ünite</a:t>
              </a: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 / </a:t>
              </a:r>
              <a:r>
                <a:rPr lang="tr-TR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Kutsal Mekanlar</a:t>
              </a:r>
              <a:endParaRPr lang="en-US" sz="2499" b="1" dirty="0">
                <a:solidFill>
                  <a:srgbClr val="FFFFFF"/>
                </a:solidFill>
                <a:latin typeface="Helvetica Bold"/>
                <a:ea typeface="Helvetica Bold"/>
                <a:cs typeface="Helvetica Bold"/>
                <a:sym typeface="Helvetica Bold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8700" y="700702"/>
            <a:ext cx="16208064" cy="1362456"/>
            <a:chOff x="0" y="0"/>
            <a:chExt cx="21610753" cy="181660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753600" cy="1816608"/>
            </a:xfrm>
            <a:custGeom>
              <a:avLst/>
              <a:gdLst/>
              <a:ahLst/>
              <a:cxnLst/>
              <a:rect l="l" t="t" r="r" b="b"/>
              <a:pathLst>
                <a:path w="9753600" h="1816608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883824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883824" h="129076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3153825" cy="13547"/>
              </a:xfrm>
              <a:custGeom>
                <a:avLst/>
                <a:gdLst/>
                <a:ahLst/>
                <a:cxnLst/>
                <a:rect l="l" t="t" r="r" b="b"/>
                <a:pathLst>
                  <a:path w="3153825" h="13547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2366613" cy="12543"/>
              </a:xfrm>
              <a:custGeom>
                <a:avLst/>
                <a:gdLst/>
                <a:ahLst/>
                <a:cxnLst/>
                <a:rect l="l" t="t" r="r" b="b"/>
                <a:pathLst>
                  <a:path w="2366613" h="1254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167913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67913" h="129076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sp>
        <p:nvSpPr>
          <p:cNvPr id="37" name="TextBox 37"/>
          <p:cNvSpPr txBox="1"/>
          <p:nvPr/>
        </p:nvSpPr>
        <p:spPr>
          <a:xfrm>
            <a:off x="4991528" y="4323519"/>
            <a:ext cx="8304945" cy="13256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345"/>
              </a:lnSpc>
              <a:spcBef>
                <a:spcPct val="0"/>
              </a:spcBef>
            </a:pPr>
            <a:r>
              <a:rPr lang="ar-EG" sz="6675" b="1">
                <a:solidFill>
                  <a:srgbClr val="000000"/>
                </a:solidFill>
                <a:latin typeface="DIN Arabic Bold"/>
                <a:ea typeface="DIN Arabic Bold"/>
                <a:cs typeface="DIN Arabic Bold"/>
                <a:sym typeface="DIN Arabic Bold"/>
                <a:rtl/>
              </a:rPr>
              <a:t>لاَ، غَارُ حِرَاء فِي جَبَلِ النُّور. </a:t>
            </a:r>
          </a:p>
        </p:txBody>
      </p:sp>
      <p:sp>
        <p:nvSpPr>
          <p:cNvPr id="38" name="Freeform 38"/>
          <p:cNvSpPr/>
          <p:nvPr/>
        </p:nvSpPr>
        <p:spPr>
          <a:xfrm>
            <a:off x="11668968" y="5486833"/>
            <a:ext cx="4476519" cy="3771467"/>
          </a:xfrm>
          <a:custGeom>
            <a:avLst/>
            <a:gdLst/>
            <a:ahLst/>
            <a:cxnLst/>
            <a:rect l="l" t="t" r="r" b="b"/>
            <a:pathLst>
              <a:path w="4476519" h="3771467">
                <a:moveTo>
                  <a:pt x="0" y="0"/>
                </a:moveTo>
                <a:lnTo>
                  <a:pt x="4476519" y="0"/>
                </a:lnTo>
                <a:lnTo>
                  <a:pt x="4476519" y="3771467"/>
                </a:lnTo>
                <a:lnTo>
                  <a:pt x="0" y="377146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9" name="TextBox 39"/>
          <p:cNvSpPr txBox="1"/>
          <p:nvPr/>
        </p:nvSpPr>
        <p:spPr>
          <a:xfrm>
            <a:off x="3365904" y="1217780"/>
            <a:ext cx="2220779" cy="387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44000" y="9448108"/>
            <a:ext cx="9526454" cy="838892"/>
            <a:chOff x="0" y="0"/>
            <a:chExt cx="5457750" cy="48060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57750" cy="480605"/>
            </a:xfrm>
            <a:custGeom>
              <a:avLst/>
              <a:gdLst/>
              <a:ahLst/>
              <a:cxnLst/>
              <a:rect l="l" t="t" r="r" b="b"/>
              <a:pathLst>
                <a:path w="5457750" h="480605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</a:t>
              </a:r>
              <a:r>
                <a:rPr lang="en-US" sz="2499" b="1" dirty="0" err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Sınıf</a:t>
              </a: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 5. </a:t>
              </a:r>
              <a:r>
                <a:rPr lang="en-US" sz="2499" b="1" dirty="0" err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Ünite</a:t>
              </a: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 / </a:t>
              </a:r>
              <a:r>
                <a:rPr lang="tr-TR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Kutsal Mekanlar</a:t>
              </a:r>
              <a:endParaRPr lang="en-US" sz="2499" b="1" dirty="0">
                <a:solidFill>
                  <a:srgbClr val="FFFFFF"/>
                </a:solidFill>
                <a:latin typeface="Helvetica Bold"/>
                <a:ea typeface="Helvetica Bold"/>
                <a:cs typeface="Helvetica Bold"/>
                <a:sym typeface="Helvetica Bold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8700" y="700702"/>
            <a:ext cx="16208064" cy="1362456"/>
            <a:chOff x="0" y="0"/>
            <a:chExt cx="21610753" cy="181660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753600" cy="1816608"/>
            </a:xfrm>
            <a:custGeom>
              <a:avLst/>
              <a:gdLst/>
              <a:ahLst/>
              <a:cxnLst/>
              <a:rect l="l" t="t" r="r" b="b"/>
              <a:pathLst>
                <a:path w="9753600" h="1816608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883824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883824" h="129076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3153825" cy="13547"/>
              </a:xfrm>
              <a:custGeom>
                <a:avLst/>
                <a:gdLst/>
                <a:ahLst/>
                <a:cxnLst/>
                <a:rect l="l" t="t" r="r" b="b"/>
                <a:pathLst>
                  <a:path w="3153825" h="13547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2366613" cy="12543"/>
              </a:xfrm>
              <a:custGeom>
                <a:avLst/>
                <a:gdLst/>
                <a:ahLst/>
                <a:cxnLst/>
                <a:rect l="l" t="t" r="r" b="b"/>
                <a:pathLst>
                  <a:path w="2366613" h="1254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167913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67913" h="129076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sp>
        <p:nvSpPr>
          <p:cNvPr id="37" name="TextBox 37"/>
          <p:cNvSpPr txBox="1"/>
          <p:nvPr/>
        </p:nvSpPr>
        <p:spPr>
          <a:xfrm>
            <a:off x="3365904" y="1217780"/>
            <a:ext cx="2220779" cy="387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id="38" name="Freeform 38"/>
          <p:cNvSpPr/>
          <p:nvPr/>
        </p:nvSpPr>
        <p:spPr>
          <a:xfrm>
            <a:off x="12489196" y="5566436"/>
            <a:ext cx="4770104" cy="3881672"/>
          </a:xfrm>
          <a:custGeom>
            <a:avLst/>
            <a:gdLst/>
            <a:ahLst/>
            <a:cxnLst/>
            <a:rect l="l" t="t" r="r" b="b"/>
            <a:pathLst>
              <a:path w="4770104" h="3881672">
                <a:moveTo>
                  <a:pt x="0" y="0"/>
                </a:moveTo>
                <a:lnTo>
                  <a:pt x="4770104" y="0"/>
                </a:lnTo>
                <a:lnTo>
                  <a:pt x="4770104" y="3881672"/>
                </a:lnTo>
                <a:lnTo>
                  <a:pt x="0" y="388167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9" name="TextBox 39"/>
          <p:cNvSpPr txBox="1"/>
          <p:nvPr/>
        </p:nvSpPr>
        <p:spPr>
          <a:xfrm>
            <a:off x="5623181" y="4323519"/>
            <a:ext cx="7041638" cy="13256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345"/>
              </a:lnSpc>
              <a:spcBef>
                <a:spcPct val="0"/>
              </a:spcBef>
            </a:pPr>
            <a:r>
              <a:rPr lang="ar-EG" sz="6675" b="1">
                <a:solidFill>
                  <a:srgbClr val="000000"/>
                </a:solidFill>
                <a:latin typeface="DIN Arabic Bold"/>
                <a:ea typeface="DIN Arabic Bold"/>
                <a:cs typeface="DIN Arabic Bold"/>
                <a:sym typeface="DIN Arabic Bold"/>
                <a:rtl/>
              </a:rPr>
              <a:t>أَينَ تُوِفِّيَ النَّبِيُّ (ص)؟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44000" y="9448108"/>
            <a:ext cx="9526454" cy="838892"/>
            <a:chOff x="0" y="0"/>
            <a:chExt cx="5457750" cy="48060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57750" cy="480605"/>
            </a:xfrm>
            <a:custGeom>
              <a:avLst/>
              <a:gdLst/>
              <a:ahLst/>
              <a:cxnLst/>
              <a:rect l="l" t="t" r="r" b="b"/>
              <a:pathLst>
                <a:path w="5457750" h="480605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</a:t>
              </a:r>
              <a:r>
                <a:rPr lang="en-US" sz="2499" b="1" dirty="0" err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Sınıf</a:t>
              </a: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 5. </a:t>
              </a:r>
              <a:r>
                <a:rPr lang="en-US" sz="2499" b="1" dirty="0" err="1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Ünite</a:t>
              </a:r>
              <a:r>
                <a:rPr lang="en-US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 / </a:t>
              </a:r>
              <a:r>
                <a:rPr lang="tr-TR" sz="2499" b="1" dirty="0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Kutsal Mekanlar</a:t>
              </a:r>
              <a:endParaRPr lang="en-US" sz="2499" b="1" dirty="0">
                <a:solidFill>
                  <a:srgbClr val="FFFFFF"/>
                </a:solidFill>
                <a:latin typeface="Helvetica Bold"/>
                <a:ea typeface="Helvetica Bold"/>
                <a:cs typeface="Helvetica Bold"/>
                <a:sym typeface="Helvetica Bold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8700" y="700702"/>
            <a:ext cx="16208064" cy="1362456"/>
            <a:chOff x="0" y="0"/>
            <a:chExt cx="21610753" cy="181660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753600" cy="1816608"/>
            </a:xfrm>
            <a:custGeom>
              <a:avLst/>
              <a:gdLst/>
              <a:ahLst/>
              <a:cxnLst/>
              <a:rect l="l" t="t" r="r" b="b"/>
              <a:pathLst>
                <a:path w="9753600" h="1816608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883824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883824" h="129076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3153825" cy="13547"/>
              </a:xfrm>
              <a:custGeom>
                <a:avLst/>
                <a:gdLst/>
                <a:ahLst/>
                <a:cxnLst/>
                <a:rect l="l" t="t" r="r" b="b"/>
                <a:pathLst>
                  <a:path w="3153825" h="13547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2366613" cy="12543"/>
              </a:xfrm>
              <a:custGeom>
                <a:avLst/>
                <a:gdLst/>
                <a:ahLst/>
                <a:cxnLst/>
                <a:rect l="l" t="t" r="r" b="b"/>
                <a:pathLst>
                  <a:path w="2366613" h="1254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167913" cy="129076"/>
              </a:xfrm>
              <a:custGeom>
                <a:avLst/>
                <a:gdLst/>
                <a:ahLst/>
                <a:cxnLst/>
                <a:rect l="l" t="t" r="r" b="b"/>
                <a:pathLst>
                  <a:path w="167913" h="129076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406400" cy="609600"/>
              </a:xfrm>
              <a:custGeom>
                <a:avLst/>
                <a:gdLst/>
                <a:ahLst/>
                <a:cxnLst/>
                <a:rect l="l" t="t" r="r" b="b"/>
                <a:pathLst>
                  <a:path w="406400" h="6096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sp>
        <p:nvSpPr>
          <p:cNvPr id="37" name="TextBox 37"/>
          <p:cNvSpPr txBox="1"/>
          <p:nvPr/>
        </p:nvSpPr>
        <p:spPr>
          <a:xfrm>
            <a:off x="3112777" y="3817863"/>
            <a:ext cx="12039911" cy="13256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345"/>
              </a:lnSpc>
              <a:spcBef>
                <a:spcPct val="0"/>
              </a:spcBef>
            </a:pPr>
            <a:r>
              <a:rPr lang="ar-EG" sz="6675" b="1">
                <a:solidFill>
                  <a:srgbClr val="000000"/>
                </a:solidFill>
                <a:latin typeface="DIN Arabic Bold"/>
                <a:ea typeface="DIN Arabic Bold"/>
                <a:cs typeface="DIN Arabic Bold"/>
                <a:sym typeface="DIN Arabic Bold"/>
                <a:rtl/>
              </a:rPr>
              <a:t>تُوِفِّيَ النَّبِيُّ (ص) فِي المَدِينَةِ المُنَوَّرَةِ.</a:t>
            </a:r>
          </a:p>
        </p:txBody>
      </p:sp>
      <p:sp>
        <p:nvSpPr>
          <p:cNvPr id="38" name="Freeform 38"/>
          <p:cNvSpPr/>
          <p:nvPr/>
        </p:nvSpPr>
        <p:spPr>
          <a:xfrm>
            <a:off x="11668968" y="5486833"/>
            <a:ext cx="4476519" cy="3771467"/>
          </a:xfrm>
          <a:custGeom>
            <a:avLst/>
            <a:gdLst/>
            <a:ahLst/>
            <a:cxnLst/>
            <a:rect l="l" t="t" r="r" b="b"/>
            <a:pathLst>
              <a:path w="4476519" h="3771467">
                <a:moveTo>
                  <a:pt x="0" y="0"/>
                </a:moveTo>
                <a:lnTo>
                  <a:pt x="4476519" y="0"/>
                </a:lnTo>
                <a:lnTo>
                  <a:pt x="4476519" y="3771467"/>
                </a:lnTo>
                <a:lnTo>
                  <a:pt x="0" y="377146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9" name="TextBox 39"/>
          <p:cNvSpPr txBox="1"/>
          <p:nvPr/>
        </p:nvSpPr>
        <p:spPr>
          <a:xfrm>
            <a:off x="3365904" y="1217780"/>
            <a:ext cx="2220779" cy="387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233</Words>
  <Application>Microsoft Office PowerPoint</Application>
  <PresentationFormat>Özel</PresentationFormat>
  <Paragraphs>42</Paragraphs>
  <Slides>14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21" baseType="lpstr">
      <vt:lpstr>Calibri</vt:lpstr>
      <vt:lpstr>Times New Roman Condensed</vt:lpstr>
      <vt:lpstr>Arial</vt:lpstr>
      <vt:lpstr>Helvetica Bold</vt:lpstr>
      <vt:lpstr>DIN Arabic Bold</vt:lpstr>
      <vt:lpstr>Times New Roman Condensed Bold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HIZLI VE BİLGİLİ SORULAR-CEVAPLAR</dc:title>
  <cp:lastModifiedBy>RECEP ALTINGÖLLER</cp:lastModifiedBy>
  <cp:revision>2</cp:revision>
  <dcterms:created xsi:type="dcterms:W3CDTF">2006-08-16T00:00:00Z</dcterms:created>
  <dcterms:modified xsi:type="dcterms:W3CDTF">2025-09-06T13:14:15Z</dcterms:modified>
  <dc:identifier>DAGyNFRAxsg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07F65D36-445B-419E-BD6E-B597791CBC82</vt:lpwstr>
  </property>
  <property fmtid="{D5CDD505-2E9C-101B-9397-08002B2CF9AE}" pid="3" name="ArticulatePath">
    <vt:lpwstr>HIZLI VE BİLGİLİ SORULAR-CEVAPLAR</vt:lpwstr>
  </property>
</Properties>
</file>